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>
        <p:scale>
          <a:sx n="106" d="100"/>
          <a:sy n="106" d="100"/>
        </p:scale>
        <p:origin x="-8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6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57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71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91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83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6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9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4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2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8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D35B7-05CA-4829-A62F-E0E49CA6FB7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F06E60-4FCF-4137-B1B8-F7B84CBD4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2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006" y="294065"/>
            <a:ext cx="106046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AGaramond-Regular"/>
              </a:rPr>
              <a:t>CHAPTERS</a:t>
            </a:r>
            <a:r>
              <a:rPr lang="en-US" sz="2800" b="0" i="0" u="none" strike="noStrike" dirty="0" smtClean="0">
                <a:latin typeface="AGaramond-Regular"/>
              </a:rPr>
              <a:t> 9 </a:t>
            </a:r>
            <a:endParaRPr lang="en-US" sz="2800" b="0" i="0" u="none" strike="noStrike" baseline="0" dirty="0" smtClean="0">
              <a:latin typeface="AGaramond-Regular"/>
            </a:endParaRPr>
          </a:p>
          <a:p>
            <a:r>
              <a:rPr lang="en-US" sz="2800" b="0" i="0" u="none" strike="noStrike" baseline="0" dirty="0" smtClean="0">
                <a:latin typeface="AGaramond-Regular"/>
              </a:rPr>
              <a:t>What does </a:t>
            </a:r>
            <a:r>
              <a:rPr lang="en-US" sz="2800" b="0" i="0" u="none" strike="noStrike" baseline="0" dirty="0" err="1" smtClean="0">
                <a:latin typeface="AGaramond-Regular"/>
              </a:rPr>
              <a:t>Assef</a:t>
            </a:r>
            <a:r>
              <a:rPr lang="en-US" sz="2800" b="0" i="0" u="none" strike="noStrike" baseline="0" dirty="0" smtClean="0">
                <a:latin typeface="AGaramond-Regular"/>
              </a:rPr>
              <a:t> give Amir for his birthday? Why is this significant? </a:t>
            </a:r>
          </a:p>
          <a:p>
            <a:endParaRPr lang="en-US" sz="2800" dirty="0">
              <a:latin typeface="AGaramond-Regular"/>
            </a:endParaRPr>
          </a:p>
          <a:p>
            <a:r>
              <a:rPr lang="en-US" sz="2800" b="0" i="0" u="none" strike="noStrike" baseline="0" dirty="0" smtClean="0">
                <a:latin typeface="AGaramond-Regular"/>
              </a:rPr>
              <a:t>What does Amir put under Hassan’s mattress? Why does he do it? What is your</a:t>
            </a:r>
            <a:r>
              <a:rPr lang="en-US" sz="2800" b="0" i="0" u="none" strike="noStrike" dirty="0" smtClean="0">
                <a:latin typeface="AGaramond-Regular"/>
              </a:rPr>
              <a:t> </a:t>
            </a:r>
            <a:r>
              <a:rPr lang="en-US" sz="2800" b="0" i="0" u="none" strike="noStrike" baseline="0" dirty="0" smtClean="0">
                <a:latin typeface="AGaramond-Regular"/>
              </a:rPr>
              <a:t>reaction to Amir's betrayal?</a:t>
            </a:r>
          </a:p>
          <a:p>
            <a:endParaRPr lang="en-US" sz="2800" b="0" i="0" u="none" strike="noStrike" baseline="0" dirty="0" smtClean="0">
              <a:latin typeface="AGaramond-Regular"/>
            </a:endParaRPr>
          </a:p>
          <a:p>
            <a:r>
              <a:rPr lang="en-US" sz="2800" b="0" i="0" u="none" strike="noStrike" baseline="0" dirty="0" smtClean="0">
                <a:latin typeface="AGaramond-Regular"/>
              </a:rPr>
              <a:t>When Baba confronts Hassan about this, what does Hassan say?</a:t>
            </a:r>
          </a:p>
          <a:p>
            <a:endParaRPr lang="en-US" sz="2800" b="0" i="0" u="none" strike="noStrike" baseline="0" dirty="0" smtClean="0">
              <a:latin typeface="AGaramond-Regular"/>
            </a:endParaRPr>
          </a:p>
          <a:p>
            <a:r>
              <a:rPr lang="en-US" sz="2800" b="0" i="0" u="none" strike="noStrike" baseline="0" dirty="0" smtClean="0">
                <a:latin typeface="AGaramond-Regular"/>
              </a:rPr>
              <a:t>What does Baba then do that shocks Amir?</a:t>
            </a:r>
          </a:p>
          <a:p>
            <a:endParaRPr lang="en-US" sz="2800" b="0" i="0" u="none" strike="noStrike" baseline="0" dirty="0" smtClean="0">
              <a:latin typeface="AGaramond-Regular"/>
            </a:endParaRPr>
          </a:p>
          <a:p>
            <a:r>
              <a:rPr lang="en-US" sz="2800" b="0" i="0" u="none" strike="noStrike" baseline="0" dirty="0" smtClean="0">
                <a:latin typeface="AGaramond-Regular"/>
              </a:rPr>
              <a:t>What happens to Hassan and Ali?</a:t>
            </a:r>
          </a:p>
          <a:p>
            <a:endParaRPr lang="en-US" sz="2800" dirty="0">
              <a:latin typeface="AGaramond-Regular"/>
            </a:endParaRPr>
          </a:p>
          <a:p>
            <a:r>
              <a:rPr lang="en-US" sz="2800" b="0" i="0" u="none" strike="noStrike" baseline="0" dirty="0" smtClean="0">
                <a:latin typeface="AGaramond-Regular"/>
              </a:rPr>
              <a:t>How is the end of chapter nine a turning point in the novel?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79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53" y="751344"/>
            <a:ext cx="1067591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>
                <a:latin typeface="AGaramond-Regular"/>
              </a:rPr>
              <a:t>Chapter 10</a:t>
            </a:r>
          </a:p>
          <a:p>
            <a:endParaRPr lang="en-US" sz="2400" b="0" i="0" u="none" strike="noStrike" baseline="0" dirty="0" smtClean="0">
              <a:latin typeface="AGaramond-Regular"/>
            </a:endParaRPr>
          </a:p>
          <a:p>
            <a:r>
              <a:rPr lang="en-US" sz="2400" b="0" i="0" u="none" strike="noStrike" baseline="0" dirty="0" smtClean="0">
                <a:latin typeface="AGaramond-Regular"/>
              </a:rPr>
              <a:t>What “weakness” of Amir’s does Baba have to apologize for in Chapter 10?</a:t>
            </a:r>
          </a:p>
          <a:p>
            <a:endParaRPr lang="en-US" sz="2400" b="0" i="0" u="none" strike="noStrike" baseline="0" dirty="0" smtClean="0">
              <a:latin typeface="AGaramond-Regular"/>
            </a:endParaRPr>
          </a:p>
          <a:p>
            <a:r>
              <a:rPr lang="en-US" sz="2400" b="0" i="0" u="none" strike="noStrike" baseline="0" dirty="0" smtClean="0">
                <a:latin typeface="AGaramond-Regular"/>
              </a:rPr>
              <a:t>Who is Karim?</a:t>
            </a:r>
          </a:p>
          <a:p>
            <a:endParaRPr lang="en-US" sz="2400" b="0" i="0" u="none" strike="noStrike" baseline="0" dirty="0" smtClean="0">
              <a:latin typeface="AGaramond-Regular"/>
            </a:endParaRPr>
          </a:p>
          <a:p>
            <a:r>
              <a:rPr lang="en-US" sz="2400" b="0" i="0" u="none" strike="noStrike" baseline="0" dirty="0" smtClean="0">
                <a:latin typeface="AGaramond-Regular"/>
              </a:rPr>
              <a:t>Why are Amir and his father fleeing Afghanistan?</a:t>
            </a:r>
          </a:p>
          <a:p>
            <a:endParaRPr lang="en-US" sz="2400" b="0" i="0" u="none" strike="noStrike" baseline="0" dirty="0" smtClean="0">
              <a:latin typeface="AGaramond-Regular"/>
            </a:endParaRPr>
          </a:p>
          <a:p>
            <a:r>
              <a:rPr lang="en-US" sz="2400" b="0" i="0" u="none" strike="noStrike" baseline="0" dirty="0" smtClean="0">
                <a:latin typeface="AGaramond-Regular"/>
              </a:rPr>
              <a:t>Why does Baba challenge the Russian officer who is obviously high on drugs?</a:t>
            </a:r>
          </a:p>
          <a:p>
            <a:endParaRPr lang="en-US" sz="2400" b="0" i="0" u="none" strike="noStrike" baseline="0" dirty="0" smtClean="0">
              <a:latin typeface="AGaramond-Regular"/>
            </a:endParaRPr>
          </a:p>
          <a:p>
            <a:r>
              <a:rPr lang="en-US" sz="2400" b="0" i="0" u="none" strike="noStrike" baseline="0" dirty="0" smtClean="0">
                <a:latin typeface="AGaramond-Regular"/>
              </a:rPr>
              <a:t>In Chapter 10, several things happen that are ironic or foreshadowing. Label</a:t>
            </a:r>
          </a:p>
          <a:p>
            <a:r>
              <a:rPr lang="en-US" sz="2400" b="0" i="0" u="none" strike="noStrike" baseline="0" dirty="0" smtClean="0">
                <a:latin typeface="AGaramond-Regular"/>
              </a:rPr>
              <a:t>each one of these and explain:</a:t>
            </a:r>
          </a:p>
          <a:p>
            <a:r>
              <a:rPr lang="en-US" sz="2400" b="0" i="0" u="none" strike="noStrike" baseline="0" dirty="0" smtClean="0">
                <a:latin typeface="AGaramond-Regular"/>
              </a:rPr>
              <a:t>• </a:t>
            </a:r>
            <a:r>
              <a:rPr lang="en-US" b="0" i="0" u="none" strike="noStrike" baseline="0" dirty="0" smtClean="0">
                <a:latin typeface="AGaramond-Regular"/>
              </a:rPr>
              <a:t>The only way Amir can survive the long ride in the fume-filled tank is by</a:t>
            </a:r>
          </a:p>
          <a:p>
            <a:r>
              <a:rPr lang="en-US" b="0" i="0" u="none" strike="noStrike" baseline="0" dirty="0" smtClean="0">
                <a:latin typeface="AGaramond-Regular"/>
              </a:rPr>
              <a:t>remembering flying kites with Hassan.</a:t>
            </a:r>
          </a:p>
          <a:p>
            <a:r>
              <a:rPr lang="en-US" b="0" i="0" u="none" strike="noStrike" baseline="0" dirty="0" smtClean="0">
                <a:latin typeface="AGaramond-Regular"/>
              </a:rPr>
              <a:t>• Kamal…(he</a:t>
            </a:r>
            <a:r>
              <a:rPr lang="en-US" b="0" i="0" u="none" strike="noStrike" dirty="0" smtClean="0">
                <a:latin typeface="AGaramond-Regular"/>
              </a:rPr>
              <a:t> is one of the boys involved with Hassan’s attack).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8769" y="0"/>
            <a:ext cx="898962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Chapter 11 </a:t>
            </a:r>
          </a:p>
          <a:p>
            <a:endParaRPr lang="en-US" sz="2800" dirty="0"/>
          </a:p>
          <a:p>
            <a:r>
              <a:rPr lang="en-US" sz="2800" dirty="0" smtClean="0"/>
              <a:t>Where do Baba and Amir live in America?</a:t>
            </a:r>
          </a:p>
          <a:p>
            <a:endParaRPr lang="en-US" sz="2800" dirty="0"/>
          </a:p>
          <a:p>
            <a:r>
              <a:rPr lang="en-US" sz="2800" dirty="0" smtClean="0"/>
              <a:t>How old is Amir when he graduates from high school?</a:t>
            </a:r>
          </a:p>
          <a:p>
            <a:endParaRPr lang="en-US" sz="2800" dirty="0"/>
          </a:p>
          <a:p>
            <a:r>
              <a:rPr lang="en-US" sz="2800" dirty="0" smtClean="0"/>
              <a:t>What does Baba give Amir as a high school graduation gift?</a:t>
            </a:r>
          </a:p>
          <a:p>
            <a:endParaRPr lang="en-US" sz="2800" dirty="0"/>
          </a:p>
          <a:p>
            <a:r>
              <a:rPr lang="en-US" sz="2800" dirty="0" smtClean="0"/>
              <a:t>What does Amir tell Baba he will major in in college?</a:t>
            </a:r>
          </a:p>
          <a:p>
            <a:endParaRPr lang="en-US" sz="2800" dirty="0"/>
          </a:p>
          <a:p>
            <a:r>
              <a:rPr lang="en-US" sz="2800" dirty="0" smtClean="0"/>
              <a:t>What nickname does Amir give to the lady Soraya?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7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390" y="665018"/>
            <a:ext cx="91439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Chapter 12</a:t>
            </a:r>
          </a:p>
          <a:p>
            <a:endParaRPr lang="en-US" sz="2800" dirty="0" smtClean="0"/>
          </a:p>
          <a:p>
            <a:r>
              <a:rPr lang="en-US" sz="2800" dirty="0" smtClean="0"/>
              <a:t>What “bold” question does Amir ask Soraya one day ay the flea market?</a:t>
            </a:r>
          </a:p>
          <a:p>
            <a:endParaRPr lang="en-US" sz="2800" dirty="0" smtClean="0"/>
          </a:p>
          <a:p>
            <a:r>
              <a:rPr lang="en-US" sz="2800" dirty="0" smtClean="0"/>
              <a:t>What does Baba’s cough and sniffles turn out to be?</a:t>
            </a:r>
          </a:p>
          <a:p>
            <a:endParaRPr lang="en-US" sz="2800" dirty="0"/>
          </a:p>
          <a:p>
            <a:r>
              <a:rPr lang="en-US" sz="2800" dirty="0" smtClean="0"/>
              <a:t>Why does Baba refuse Dr. Schneider’s care?</a:t>
            </a:r>
          </a:p>
          <a:p>
            <a:endParaRPr lang="en-US" sz="2800" dirty="0"/>
          </a:p>
          <a:p>
            <a:r>
              <a:rPr lang="en-US" sz="2800" dirty="0" smtClean="0"/>
              <a:t>What secret do we learn about Soraya? How does this make her a better match with Amir?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5" y="1151905"/>
            <a:ext cx="86214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13</a:t>
            </a:r>
          </a:p>
          <a:p>
            <a:endParaRPr lang="en-US" dirty="0"/>
          </a:p>
          <a:p>
            <a:r>
              <a:rPr lang="en-US" dirty="0" smtClean="0"/>
              <a:t>“But </a:t>
            </a:r>
            <a:r>
              <a:rPr lang="en-US" dirty="0"/>
              <a:t>I think a big part of the reason I didn’t care about Soraya’s past was that I had one of my own. I knew all about </a:t>
            </a:r>
            <a:r>
              <a:rPr lang="en-US" dirty="0" smtClean="0"/>
              <a:t>regret” (180).</a:t>
            </a:r>
          </a:p>
          <a:p>
            <a:endParaRPr lang="en-US" dirty="0"/>
          </a:p>
          <a:p>
            <a:r>
              <a:rPr lang="en-US" dirty="0" smtClean="0"/>
              <a:t>“Now if you were an American, it wouldn’t matter. People here marry for </a:t>
            </a:r>
            <a:r>
              <a:rPr lang="en-US" u="sng" dirty="0" smtClean="0">
                <a:solidFill>
                  <a:srgbClr val="FF0000"/>
                </a:solidFill>
              </a:rPr>
              <a:t>love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family name and ancestry never come into the equation. </a:t>
            </a:r>
            <a:r>
              <a:rPr lang="en-US" dirty="0" smtClean="0"/>
              <a:t>They adopt that way too. As long as the baby is healthy, everyone is happy. But we are Afghans, </a:t>
            </a:r>
            <a:r>
              <a:rPr lang="en-US" i="1" dirty="0" err="1" smtClean="0"/>
              <a:t>bachem</a:t>
            </a:r>
            <a:r>
              <a:rPr lang="en-US" dirty="0" smtClean="0"/>
              <a:t>” (188).</a:t>
            </a:r>
          </a:p>
          <a:p>
            <a:endParaRPr lang="en-US" dirty="0"/>
          </a:p>
          <a:p>
            <a:r>
              <a:rPr lang="en-US" dirty="0"/>
              <a:t>“Sometimes, Soraya Sleeping next to me, I lay in bed and listened to the screen door swinging open and shut with the breeze, to the crickets chirping in the yard. And I could almost </a:t>
            </a:r>
            <a:r>
              <a:rPr lang="en-US" u="sng" dirty="0"/>
              <a:t>feel the emptiness in Soraya's womb</a:t>
            </a:r>
            <a:r>
              <a:rPr lang="en-US" dirty="0"/>
              <a:t>, like it was a living, breathing thing. </a:t>
            </a:r>
            <a:r>
              <a:rPr lang="en-US" u="sng" dirty="0"/>
              <a:t>It had seeped into our marriage, that emptiness</a:t>
            </a:r>
            <a:r>
              <a:rPr lang="en-US" dirty="0"/>
              <a:t>, into our laughs, and our love-making. </a:t>
            </a:r>
            <a:r>
              <a:rPr lang="en-US" u="sng" dirty="0"/>
              <a:t>And late at night, in the darkness of our room</a:t>
            </a:r>
            <a:r>
              <a:rPr lang="en-US" dirty="0"/>
              <a:t>, </a:t>
            </a:r>
            <a:r>
              <a:rPr lang="en-US" u="sng" dirty="0"/>
              <a:t>I'd feel it rising from Soraya and setting between us. Sleeping between us. Like a newborn </a:t>
            </a:r>
            <a:r>
              <a:rPr lang="en-US" u="sng" dirty="0" smtClean="0"/>
              <a:t>child”</a:t>
            </a:r>
            <a:r>
              <a:rPr lang="en-US" dirty="0" smtClean="0"/>
              <a:t> (189).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6372" y="167489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16</a:t>
            </a:r>
          </a:p>
          <a:p>
            <a:endParaRPr lang="en-US" dirty="0"/>
          </a:p>
          <a:p>
            <a:r>
              <a:rPr lang="en-US" dirty="0" smtClean="0"/>
              <a:t>What does Rahim Khan have to do to convince Hassan and his wife to come and live with him back in Kabul?</a:t>
            </a:r>
          </a:p>
          <a:p>
            <a:endParaRPr lang="en-US" dirty="0" smtClean="0"/>
          </a:p>
          <a:p>
            <a:r>
              <a:rPr lang="en-US" dirty="0" smtClean="0"/>
              <a:t>Rahim Khan states, “Is there a more Afghan way to die?” To what type of death is he referring?</a:t>
            </a:r>
          </a:p>
          <a:p>
            <a:endParaRPr lang="en-US" dirty="0"/>
          </a:p>
          <a:p>
            <a:r>
              <a:rPr lang="en-US" dirty="0" smtClean="0"/>
              <a:t>How does Ali (Hassan’s father) die?</a:t>
            </a:r>
          </a:p>
          <a:p>
            <a:endParaRPr lang="en-US" dirty="0"/>
          </a:p>
          <a:p>
            <a:r>
              <a:rPr lang="en-US" dirty="0" smtClean="0"/>
              <a:t>True or False: Hassan and his wife move in to Amir’s old room in Baba’s old house in Kabul.</a:t>
            </a:r>
          </a:p>
          <a:p>
            <a:endParaRPr lang="en-US" dirty="0"/>
          </a:p>
          <a:p>
            <a:r>
              <a:rPr lang="en-US" dirty="0" smtClean="0"/>
              <a:t>Who delivers </a:t>
            </a:r>
            <a:r>
              <a:rPr lang="en-US" dirty="0" err="1" smtClean="0"/>
              <a:t>Farzana</a:t>
            </a:r>
            <a:r>
              <a:rPr lang="en-US" smtClean="0"/>
              <a:t> and Hassan’s son?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937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472</TotalTime>
  <Words>582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AGaramond-Regular</vt:lpstr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Trainer, Michael</dc:creator>
  <cp:lastModifiedBy>Trainer, Michael</cp:lastModifiedBy>
  <cp:revision>12</cp:revision>
  <dcterms:created xsi:type="dcterms:W3CDTF">2016-04-27T13:15:40Z</dcterms:created>
  <dcterms:modified xsi:type="dcterms:W3CDTF">2016-05-04T15:19:11Z</dcterms:modified>
</cp:coreProperties>
</file>